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917" r:id="rId2"/>
    <p:sldId id="257" r:id="rId3"/>
    <p:sldId id="920" r:id="rId4"/>
    <p:sldId id="944" r:id="rId5"/>
    <p:sldId id="947" r:id="rId6"/>
    <p:sldId id="950" r:id="rId7"/>
    <p:sldId id="937" r:id="rId8"/>
    <p:sldId id="934" r:id="rId9"/>
    <p:sldId id="945" r:id="rId10"/>
    <p:sldId id="948" r:id="rId11"/>
    <p:sldId id="949" r:id="rId12"/>
    <p:sldId id="936" r:id="rId13"/>
    <p:sldId id="935" r:id="rId14"/>
    <p:sldId id="946" r:id="rId15"/>
    <p:sldId id="787" r:id="rId16"/>
    <p:sldId id="927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FF"/>
    <a:srgbClr val="008000"/>
    <a:srgbClr val="006600"/>
    <a:srgbClr val="CC66FF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F548-602A-4237-A6B3-3B7C77FFCC1B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F50A-41C8-458D-9929-DF2A6D507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8645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928670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Was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mach</a:t>
            </a:r>
            <a:r>
              <a:rPr lang="de-DE" altLang="ru-RU" sz="11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er?</a:t>
            </a:r>
            <a:endParaRPr lang="de-DE" altLang="ru-RU" sz="110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14338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2357430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Was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mach</a:t>
            </a:r>
            <a:r>
              <a:rPr lang="de-DE" altLang="ru-RU" sz="110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11000" b="1" i="1" dirty="0" smtClean="0">
                <a:solidFill>
                  <a:srgbClr val="FF0000"/>
                </a:solidFill>
                <a:cs typeface="Arial" pitchFamily="34" charset="0"/>
              </a:rPr>
              <a:t>sie?</a:t>
            </a:r>
            <a:endParaRPr lang="de-DE" altLang="ru-RU" sz="110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3952860" y="1214422"/>
            <a:ext cx="823914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Malt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  <a:endParaRPr lang="de-DE" altLang="ru-RU" sz="5400" b="1" i="1" dirty="0" smtClean="0">
              <a:solidFill>
                <a:srgbClr val="008000"/>
              </a:solidFill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Steht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  <a:endParaRPr lang="de-DE" altLang="ru-RU" sz="5400" b="1" i="1" dirty="0" smtClean="0">
              <a:solidFill>
                <a:srgbClr val="008000"/>
              </a:solidFill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Springt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  <a:endParaRPr lang="de-DE" altLang="ru-RU" sz="5400" b="1" i="1" dirty="0" smtClean="0">
              <a:solidFill>
                <a:srgbClr val="008000"/>
              </a:solidFill>
              <a:cs typeface="Arial" pitchFamily="34" charset="0"/>
            </a:endParaRP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Geht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p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501" y="0"/>
            <a:ext cx="1662243" cy="1500174"/>
          </a:xfrm>
          <a:prstGeom prst="rect">
            <a:avLst/>
          </a:prstGeom>
        </p:spPr>
      </p:pic>
      <p:pic>
        <p:nvPicPr>
          <p:cNvPr id="14" name="Рисунок 8" descr="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5191129"/>
            <a:ext cx="1071560" cy="16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irl-si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571612"/>
            <a:ext cx="1500198" cy="1588995"/>
          </a:xfrm>
          <a:prstGeom prst="rect">
            <a:avLst/>
          </a:prstGeom>
        </p:spPr>
      </p:pic>
      <p:pic>
        <p:nvPicPr>
          <p:cNvPr id="17" name="Рисунок 16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214686"/>
            <a:ext cx="1170223" cy="1731110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0"/>
            <a:ext cx="1606451" cy="1574383"/>
          </a:xfrm>
          <a:prstGeom prst="rect">
            <a:avLst/>
          </a:prstGeom>
        </p:spPr>
      </p:pic>
      <p:pic>
        <p:nvPicPr>
          <p:cNvPr id="19" name="Рисунок 18" descr="girl skipping-rope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48" y="3357562"/>
            <a:ext cx="1000132" cy="1731507"/>
          </a:xfrm>
          <a:prstGeom prst="rect">
            <a:avLst/>
          </a:prstGeom>
        </p:spPr>
      </p:pic>
      <p:pic>
        <p:nvPicPr>
          <p:cNvPr id="20" name="Рисунок 19" descr="girl-at-wind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6910" y="1571612"/>
            <a:ext cx="1214446" cy="1754200"/>
          </a:xfrm>
          <a:prstGeom prst="rect">
            <a:avLst/>
          </a:prstGeom>
        </p:spPr>
      </p:pic>
      <p:pic>
        <p:nvPicPr>
          <p:cNvPr id="23" name="Рисунок 22" descr="girl vor spieg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5103679"/>
            <a:ext cx="1460427" cy="1754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3952860" y="1214422"/>
            <a:ext cx="823914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Malt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Steht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Springt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 Geht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p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501" y="0"/>
            <a:ext cx="1662243" cy="1500174"/>
          </a:xfrm>
          <a:prstGeom prst="rect">
            <a:avLst/>
          </a:prstGeom>
        </p:spPr>
      </p:pic>
      <p:pic>
        <p:nvPicPr>
          <p:cNvPr id="14" name="Рисунок 8" descr="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5191129"/>
            <a:ext cx="1071560" cy="16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irl-si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571612"/>
            <a:ext cx="1500198" cy="1588995"/>
          </a:xfrm>
          <a:prstGeom prst="rect">
            <a:avLst/>
          </a:prstGeom>
        </p:spPr>
      </p:pic>
      <p:pic>
        <p:nvPicPr>
          <p:cNvPr id="17" name="Рисунок 16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214686"/>
            <a:ext cx="1170223" cy="1731110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0"/>
            <a:ext cx="1606451" cy="1574383"/>
          </a:xfrm>
          <a:prstGeom prst="rect">
            <a:avLst/>
          </a:prstGeom>
        </p:spPr>
      </p:pic>
      <p:pic>
        <p:nvPicPr>
          <p:cNvPr id="19" name="Рисунок 18" descr="girl skipping-rope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48" y="3357562"/>
            <a:ext cx="1000132" cy="1731507"/>
          </a:xfrm>
          <a:prstGeom prst="rect">
            <a:avLst/>
          </a:prstGeom>
        </p:spPr>
      </p:pic>
      <p:pic>
        <p:nvPicPr>
          <p:cNvPr id="20" name="Рисунок 19" descr="girl-at-wind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6910" y="1571612"/>
            <a:ext cx="1214446" cy="1754200"/>
          </a:xfrm>
          <a:prstGeom prst="rect">
            <a:avLst/>
          </a:prstGeom>
        </p:spPr>
      </p:pic>
      <p:pic>
        <p:nvPicPr>
          <p:cNvPr id="23" name="Рисунок 22" descr="girl vor spieg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5103679"/>
            <a:ext cx="1460427" cy="17543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881422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285728"/>
            <a:ext cx="12192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Если кто-то что-то не делает, то слово 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«не» </a:t>
            </a:r>
            <a:r>
              <a:rPr lang="ru-RU" sz="4800" b="1" i="1" dirty="0" smtClean="0">
                <a:solidFill>
                  <a:srgbClr val="0033CC"/>
                </a:solidFill>
              </a:rPr>
              <a:t>ставится в конце</a:t>
            </a:r>
            <a:r>
              <a:rPr lang="ru-RU" sz="5400" b="1" i="1" dirty="0" smtClean="0">
                <a:solidFill>
                  <a:srgbClr val="0033CC"/>
                </a:solidFill>
              </a:rPr>
              <a:t>:</a:t>
            </a:r>
            <a:endParaRPr lang="de-DE" sz="5400" b="1" i="1" dirty="0" smtClean="0">
              <a:solidFill>
                <a:srgbClr val="0033CC"/>
              </a:solidFill>
            </a:endParaRPr>
          </a:p>
          <a:p>
            <a:endParaRPr lang="de-DE" sz="5400" b="1" i="1" dirty="0" smtClean="0">
              <a:solidFill>
                <a:srgbClr val="0033CC"/>
              </a:solidFill>
            </a:endParaRPr>
          </a:p>
          <a:p>
            <a:r>
              <a:rPr lang="de-DE" sz="5300" b="1" i="1" dirty="0" smtClean="0">
                <a:solidFill>
                  <a:srgbClr val="008000"/>
                </a:solidFill>
              </a:rPr>
              <a:t>Er arbeitet </a:t>
            </a:r>
            <a:r>
              <a:rPr lang="de-DE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5300" b="1" i="1" dirty="0" smtClean="0">
                <a:solidFill>
                  <a:srgbClr val="008000"/>
                </a:solidFill>
              </a:rPr>
              <a:t>. –</a:t>
            </a:r>
            <a:r>
              <a:rPr lang="ru-RU" sz="5300" b="1" i="1" dirty="0" smtClean="0">
                <a:solidFill>
                  <a:srgbClr val="008000"/>
                </a:solidFill>
              </a:rPr>
              <a:t> </a:t>
            </a:r>
            <a:r>
              <a:rPr lang="ru-RU" sz="5300" b="1" i="1" dirty="0" smtClean="0">
                <a:solidFill>
                  <a:srgbClr val="008000"/>
                </a:solidFill>
              </a:rPr>
              <a:t>Он 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5300" b="1" i="1" dirty="0" smtClean="0">
                <a:solidFill>
                  <a:srgbClr val="008000"/>
                </a:solidFill>
              </a:rPr>
              <a:t> работает.</a:t>
            </a:r>
            <a:endParaRPr lang="de-DE" sz="5300" b="1" i="1" dirty="0" smtClean="0">
              <a:solidFill>
                <a:srgbClr val="008000"/>
              </a:solidFill>
            </a:endParaRPr>
          </a:p>
          <a:p>
            <a:r>
              <a:rPr lang="de-DE" sz="5300" b="1" i="1" dirty="0" smtClean="0">
                <a:solidFill>
                  <a:srgbClr val="008000"/>
                </a:solidFill>
              </a:rPr>
              <a:t>Sie </a:t>
            </a:r>
            <a:r>
              <a:rPr lang="de-DE" sz="5300" b="1" i="1" dirty="0" smtClean="0">
                <a:solidFill>
                  <a:srgbClr val="008000"/>
                </a:solidFill>
              </a:rPr>
              <a:t>spielt </a:t>
            </a:r>
            <a:r>
              <a:rPr lang="de-DE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de-DE" sz="5300" b="1" i="1" dirty="0" smtClean="0">
                <a:solidFill>
                  <a:srgbClr val="008000"/>
                </a:solidFill>
              </a:rPr>
              <a:t>. –</a:t>
            </a:r>
            <a:r>
              <a:rPr lang="ru-RU" sz="5300" b="1" i="1" dirty="0" smtClean="0">
                <a:solidFill>
                  <a:srgbClr val="008000"/>
                </a:solidFill>
              </a:rPr>
              <a:t> </a:t>
            </a:r>
            <a:r>
              <a:rPr lang="ru-RU" sz="5300" b="1" i="1" dirty="0" smtClean="0">
                <a:solidFill>
                  <a:srgbClr val="008000"/>
                </a:solidFill>
              </a:rPr>
              <a:t>Она 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53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i="1" dirty="0" smtClean="0">
                <a:solidFill>
                  <a:srgbClr val="008000"/>
                </a:solidFill>
              </a:rPr>
              <a:t>играет</a:t>
            </a:r>
            <a:r>
              <a:rPr lang="ru-RU" sz="5300" b="1" i="1" dirty="0" smtClean="0">
                <a:solidFill>
                  <a:srgbClr val="008000"/>
                </a:solidFill>
              </a:rPr>
              <a:t>.</a:t>
            </a:r>
            <a:endParaRPr lang="ru-RU" sz="53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NeinEr-schreibt-nicht.wav"/>
            </a:hlinkClick>
          </p:cNvPr>
          <p:cNvSpPr>
            <a:spLocks noChangeArrowheads="1"/>
          </p:cNvSpPr>
          <p:nvPr/>
        </p:nvSpPr>
        <p:spPr bwMode="auto">
          <a:xfrm>
            <a:off x="4667240" y="285728"/>
            <a:ext cx="75247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schreibt 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nicht</a:t>
            </a: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malt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sitzt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steht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springt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kommt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geht nicht.</a:t>
            </a:r>
            <a:endParaRPr lang="de-DE" altLang="ru-RU" sz="48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4" name="Рисунок 13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15" name="Рисунок 14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17" name="Рисунок 16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18" name="Рисунок 17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357562"/>
            <a:ext cx="1253961" cy="1733377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inEr-schreibt-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NeinEr-schreibt-nicht.wav"/>
            </a:hlinkClick>
          </p:cNvPr>
          <p:cNvSpPr>
            <a:spLocks noChangeArrowheads="1"/>
          </p:cNvSpPr>
          <p:nvPr/>
        </p:nvSpPr>
        <p:spPr bwMode="auto">
          <a:xfrm>
            <a:off x="4667240" y="285728"/>
            <a:ext cx="752476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schreibt 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nicht</a:t>
            </a: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malt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sitzt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steht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springt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kommt nicht.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8000"/>
                </a:solidFill>
                <a:cs typeface="Arial" pitchFamily="34" charset="0"/>
              </a:rPr>
              <a:t>Nein, er geht nicht.</a:t>
            </a:r>
            <a:endParaRPr lang="de-DE" altLang="ru-RU" sz="48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4" name="Рисунок 13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15" name="Рисунок 14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17" name="Рисунок 16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18" name="Рисунок 17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357562"/>
            <a:ext cx="1253961" cy="1733377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inEr-schreibt-ni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sitzt.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steht.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de-DE" altLang="ru-RU" sz="5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springt.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tanzt.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 malt.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29" name="Рисунок 28" descr="boy-on-ch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4" y="285728"/>
            <a:ext cx="1884762" cy="2500306"/>
          </a:xfrm>
          <a:prstGeom prst="rect">
            <a:avLst/>
          </a:prstGeom>
        </p:spPr>
      </p:pic>
      <p:pic>
        <p:nvPicPr>
          <p:cNvPr id="36" name="Рисунок 35" descr="girl-at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52" y="285728"/>
            <a:ext cx="1714512" cy="2476517"/>
          </a:xfrm>
          <a:prstGeom prst="rect">
            <a:avLst/>
          </a:prstGeom>
        </p:spPr>
      </p:pic>
      <p:pic>
        <p:nvPicPr>
          <p:cNvPr id="37" name="Рисунок 36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285728"/>
            <a:ext cx="1818404" cy="2500306"/>
          </a:xfrm>
          <a:prstGeom prst="rect">
            <a:avLst/>
          </a:prstGeom>
        </p:spPr>
      </p:pic>
      <p:pic>
        <p:nvPicPr>
          <p:cNvPr id="38" name="Рисунок 37" descr="girl-danc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6" y="285728"/>
            <a:ext cx="2130060" cy="2571744"/>
          </a:xfrm>
          <a:prstGeom prst="rect">
            <a:avLst/>
          </a:prstGeom>
        </p:spPr>
      </p:pic>
      <p:pic>
        <p:nvPicPr>
          <p:cNvPr id="39" name="Рисунок 38" descr="girl pai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2" y="285728"/>
            <a:ext cx="2437637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er?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93467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Was macht sie? – </a:t>
            </a:r>
            <a:r>
              <a:rPr lang="en-US" alt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______________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29" name="Рисунок 28" descr="boy-on-cha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4" y="285728"/>
            <a:ext cx="1884762" cy="2500306"/>
          </a:xfrm>
          <a:prstGeom prst="rect">
            <a:avLst/>
          </a:prstGeom>
        </p:spPr>
      </p:pic>
      <p:pic>
        <p:nvPicPr>
          <p:cNvPr id="36" name="Рисунок 35" descr="girl-at-win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52" y="285728"/>
            <a:ext cx="1714512" cy="2476517"/>
          </a:xfrm>
          <a:prstGeom prst="rect">
            <a:avLst/>
          </a:prstGeom>
        </p:spPr>
      </p:pic>
      <p:pic>
        <p:nvPicPr>
          <p:cNvPr id="37" name="Рисунок 36" descr="boy-ju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4430" y="285728"/>
            <a:ext cx="1818404" cy="2500306"/>
          </a:xfrm>
          <a:prstGeom prst="rect">
            <a:avLst/>
          </a:prstGeom>
        </p:spPr>
      </p:pic>
      <p:pic>
        <p:nvPicPr>
          <p:cNvPr id="38" name="Рисунок 37" descr="girl-danc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3256" y="285728"/>
            <a:ext cx="2130060" cy="2571744"/>
          </a:xfrm>
          <a:prstGeom prst="rect">
            <a:avLst/>
          </a:prstGeom>
        </p:spPr>
      </p:pic>
      <p:pic>
        <p:nvPicPr>
          <p:cNvPr id="39" name="Рисунок 38" descr="girl pai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9272" y="285728"/>
            <a:ext cx="2437637" cy="2428868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1686" y="271462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sitzt.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953124" y="3500438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steht.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953124" y="4357694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Er springt.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24562" y="521495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tanzt.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096000" y="5934670"/>
            <a:ext cx="37385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cs typeface="Arial" pitchFamily="34" charset="0"/>
              </a:rPr>
              <a:t>Sie malt.</a:t>
            </a:r>
            <a:endParaRPr lang="de-DE" altLang="ru-RU" sz="54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285728"/>
            <a:ext cx="1219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</a:t>
            </a:r>
            <a:r>
              <a:rPr lang="ru-RU" sz="5400" b="1" i="1" dirty="0" smtClean="0">
                <a:solidFill>
                  <a:srgbClr val="0033CC"/>
                </a:solidFill>
              </a:rPr>
              <a:t>После местоимений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sie, es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(он, она, оно), как и в русском языке, глаголы оканчиваются на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5400" b="1" i="1" dirty="0" smtClean="0">
                <a:solidFill>
                  <a:srgbClr val="0033CC"/>
                </a:solidFill>
              </a:rPr>
              <a:t>:</a:t>
            </a:r>
            <a:r>
              <a:rPr lang="en-US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0033CC"/>
                </a:solidFill>
              </a:rPr>
              <a:t>er wohn</a:t>
            </a:r>
            <a:r>
              <a:rPr lang="de-DE" sz="5400" b="1" i="1" u="sng" dirty="0" smtClean="0">
                <a:solidFill>
                  <a:srgbClr val="FF0000"/>
                </a:solidFill>
              </a:rPr>
              <a:t>t</a:t>
            </a:r>
            <a:r>
              <a:rPr lang="ru-RU" sz="5400" b="1" i="1" dirty="0" smtClean="0">
                <a:solidFill>
                  <a:srgbClr val="0033CC"/>
                </a:solidFill>
              </a:rPr>
              <a:t>, </a:t>
            </a:r>
            <a:r>
              <a:rPr lang="de-DE" sz="5400" b="1" i="1" dirty="0" smtClean="0">
                <a:solidFill>
                  <a:srgbClr val="0033CC"/>
                </a:solidFill>
              </a:rPr>
              <a:t>sie wohn</a:t>
            </a:r>
            <a:r>
              <a:rPr lang="de-DE" sz="5400" b="1" i="1" u="sng" dirty="0" smtClean="0">
                <a:solidFill>
                  <a:srgbClr val="FF0000"/>
                </a:solidFill>
              </a:rPr>
              <a:t>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(она живё</a:t>
            </a:r>
            <a:r>
              <a:rPr lang="ru-RU" sz="5400" b="1" i="1" u="sng" dirty="0" smtClean="0">
                <a:solidFill>
                  <a:srgbClr val="FF0000"/>
                </a:solidFill>
              </a:rPr>
              <a:t>т</a:t>
            </a:r>
            <a:r>
              <a:rPr lang="ru-RU" sz="5400" b="1" i="1" dirty="0" smtClean="0">
                <a:solidFill>
                  <a:srgbClr val="0033CC"/>
                </a:solidFill>
              </a:rPr>
              <a:t>).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wohn</a:t>
            </a:r>
            <a:r>
              <a:rPr lang="de-DE" sz="8000" b="1" i="1" dirty="0" smtClean="0">
                <a:solidFill>
                  <a:srgbClr val="FF0000"/>
                </a:solidFill>
              </a:rPr>
              <a:t>t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in Kiew</a:t>
            </a:r>
            <a:r>
              <a:rPr lang="ru-RU" sz="8000" b="1" i="1" dirty="0" smtClean="0">
                <a:solidFill>
                  <a:srgbClr val="008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wohn</a:t>
            </a:r>
            <a:r>
              <a:rPr lang="de-DE" sz="8000" b="1" i="1" dirty="0" smtClean="0">
                <a:solidFill>
                  <a:srgbClr val="FF0000"/>
                </a:solidFill>
              </a:rPr>
              <a:t>t</a:t>
            </a:r>
            <a:r>
              <a:rPr lang="de-DE" sz="8000" b="1" i="1" dirty="0" smtClean="0">
                <a:solidFill>
                  <a:srgbClr val="0033CC"/>
                </a:solidFill>
              </a:rPr>
              <a:t> </a:t>
            </a:r>
            <a:r>
              <a:rPr lang="de-DE" sz="8000" b="1" i="1" dirty="0" smtClean="0">
                <a:solidFill>
                  <a:srgbClr val="008000"/>
                </a:solidFill>
              </a:rPr>
              <a:t>in Moskau</a:t>
            </a:r>
            <a:r>
              <a:rPr lang="ru-RU" sz="8000" b="1" i="1" dirty="0" smtClean="0">
                <a:solidFill>
                  <a:srgbClr val="008000"/>
                </a:solidFill>
              </a:rPr>
              <a:t>.</a:t>
            </a:r>
            <a:endParaRPr lang="ru-RU" sz="80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286124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Er-schreibt-Er-malt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Er 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er 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38348" y="3286124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Er-schreibt-Er-malt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095736" y="1214422"/>
            <a:ext cx="80962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p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501" y="0"/>
            <a:ext cx="1662243" cy="1500174"/>
          </a:xfrm>
          <a:prstGeom prst="rect">
            <a:avLst/>
          </a:prstGeom>
        </p:spPr>
      </p:pic>
      <p:pic>
        <p:nvPicPr>
          <p:cNvPr id="14" name="Рисунок 8" descr="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5191129"/>
            <a:ext cx="1071560" cy="16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irl-si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571612"/>
            <a:ext cx="1500198" cy="1588995"/>
          </a:xfrm>
          <a:prstGeom prst="rect">
            <a:avLst/>
          </a:prstGeom>
        </p:spPr>
      </p:pic>
      <p:pic>
        <p:nvPicPr>
          <p:cNvPr id="17" name="Рисунок 16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214686"/>
            <a:ext cx="1170223" cy="1731110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0"/>
            <a:ext cx="1606451" cy="1574383"/>
          </a:xfrm>
          <a:prstGeom prst="rect">
            <a:avLst/>
          </a:prstGeom>
        </p:spPr>
      </p:pic>
      <p:pic>
        <p:nvPicPr>
          <p:cNvPr id="19" name="Рисунок 18" descr="girl skipping-rope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48" y="3357562"/>
            <a:ext cx="1000132" cy="1731507"/>
          </a:xfrm>
          <a:prstGeom prst="rect">
            <a:avLst/>
          </a:prstGeom>
        </p:spPr>
      </p:pic>
      <p:pic>
        <p:nvPicPr>
          <p:cNvPr id="20" name="Рисунок 19" descr="girl-at-wind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6910" y="1571612"/>
            <a:ext cx="1214446" cy="1754200"/>
          </a:xfrm>
          <a:prstGeom prst="rect">
            <a:avLst/>
          </a:prstGeom>
        </p:spPr>
      </p:pic>
      <p:pic>
        <p:nvPicPr>
          <p:cNvPr id="23" name="Рисунок 22" descr="girl vor spieg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5103679"/>
            <a:ext cx="1460427" cy="1754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Er-schreibt-Er-malt001.wav"/>
            </a:hlinkClick>
          </p:cNvPr>
          <p:cNvSpPr>
            <a:spLocks noChangeArrowheads="1"/>
          </p:cNvSpPr>
          <p:nvPr/>
        </p:nvSpPr>
        <p:spPr bwMode="auto">
          <a:xfrm>
            <a:off x="4095736" y="1214422"/>
            <a:ext cx="80962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schreib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mal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sitz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steh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spring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komm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, </a:t>
            </a:r>
            <a:r>
              <a:rPr lang="de-DE" alt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sie</a:t>
            </a:r>
            <a:r>
              <a:rPr lang="de-DE" alt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geh</a:t>
            </a:r>
            <a:r>
              <a:rPr lang="de-DE" altLang="ru-RU" sz="6000" b="1" i="1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de-DE" altLang="ru-RU" sz="6000" b="1" i="1" dirty="0" smtClean="0">
                <a:solidFill>
                  <a:srgbClr val="008000"/>
                </a:solidFill>
                <a:cs typeface="Arial" pitchFamily="34" charset="0"/>
              </a:rPr>
              <a:t>.</a:t>
            </a:r>
            <a:endParaRPr lang="de-DE" altLang="ru-RU" sz="60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2" name="Рисунок 11" descr="pai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501" y="0"/>
            <a:ext cx="1662243" cy="1500174"/>
          </a:xfrm>
          <a:prstGeom prst="rect">
            <a:avLst/>
          </a:prstGeom>
        </p:spPr>
      </p:pic>
      <p:pic>
        <p:nvPicPr>
          <p:cNvPr id="14" name="Рисунок 8" descr="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00" y="5191129"/>
            <a:ext cx="1071560" cy="16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girl-si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960" y="1571612"/>
            <a:ext cx="1500198" cy="1588995"/>
          </a:xfrm>
          <a:prstGeom prst="rect">
            <a:avLst/>
          </a:prstGeom>
        </p:spPr>
      </p:pic>
      <p:pic>
        <p:nvPicPr>
          <p:cNvPr id="17" name="Рисунок 16" descr="girl-sing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398" y="3214686"/>
            <a:ext cx="1170223" cy="1731110"/>
          </a:xfrm>
          <a:prstGeom prst="rect">
            <a:avLst/>
          </a:prstGeom>
        </p:spPr>
      </p:pic>
      <p:pic>
        <p:nvPicPr>
          <p:cNvPr id="18" name="Рисунок 17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84" y="0"/>
            <a:ext cx="1606451" cy="1574383"/>
          </a:xfrm>
          <a:prstGeom prst="rect">
            <a:avLst/>
          </a:prstGeom>
        </p:spPr>
      </p:pic>
      <p:pic>
        <p:nvPicPr>
          <p:cNvPr id="19" name="Рисунок 18" descr="girl skipping-rope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348" y="3357562"/>
            <a:ext cx="1000132" cy="1731507"/>
          </a:xfrm>
          <a:prstGeom prst="rect">
            <a:avLst/>
          </a:prstGeom>
        </p:spPr>
      </p:pic>
      <p:pic>
        <p:nvPicPr>
          <p:cNvPr id="20" name="Рисунок 19" descr="girl-at-wind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6910" y="1571612"/>
            <a:ext cx="1214446" cy="1754200"/>
          </a:xfrm>
          <a:prstGeom prst="rect">
            <a:avLst/>
          </a:prstGeom>
        </p:spPr>
      </p:pic>
      <p:pic>
        <p:nvPicPr>
          <p:cNvPr id="23" name="Рисунок 22" descr="girl vor spiege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2398" y="5103679"/>
            <a:ext cx="1460427" cy="17543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024298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12192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вопросах </a:t>
            </a:r>
            <a:r>
              <a:rPr lang="ru-RU" sz="4800" b="1" i="1" dirty="0" smtClean="0">
                <a:solidFill>
                  <a:srgbClr val="FF0000"/>
                </a:solidFill>
              </a:rPr>
              <a:t>всегда обратный порядок слов,</a:t>
            </a:r>
            <a:r>
              <a:rPr lang="ru-RU" sz="4800" b="1" i="1" dirty="0" smtClean="0">
                <a:solidFill>
                  <a:srgbClr val="0033CC"/>
                </a:solidFill>
              </a:rPr>
              <a:t> т.е. </a:t>
            </a:r>
            <a:r>
              <a:rPr lang="ru-RU" sz="4800" b="1" i="1" u="dbl" dirty="0" smtClean="0">
                <a:solidFill>
                  <a:srgbClr val="0033CC"/>
                </a:solidFill>
              </a:rPr>
              <a:t>сказуемое</a:t>
            </a:r>
            <a:r>
              <a:rPr lang="ru-RU" sz="4800" b="1" i="1" dirty="0" smtClean="0">
                <a:solidFill>
                  <a:srgbClr val="0033CC"/>
                </a:solidFill>
              </a:rPr>
              <a:t> ставится перед </a:t>
            </a:r>
            <a:r>
              <a:rPr lang="ru-RU" sz="4800" b="1" i="1" u="sng" dirty="0" smtClean="0">
                <a:solidFill>
                  <a:srgbClr val="0033CC"/>
                </a:solidFill>
              </a:rPr>
              <a:t>подлежащим</a:t>
            </a:r>
            <a:r>
              <a:rPr lang="ru-RU" sz="4800" b="1" i="1" dirty="0" smtClean="0">
                <a:solidFill>
                  <a:srgbClr val="0033CC"/>
                </a:solidFill>
              </a:rPr>
              <a:t>: </a:t>
            </a:r>
          </a:p>
          <a:p>
            <a:endParaRPr lang="de-DE" sz="4800" b="1" i="1" dirty="0" smtClean="0">
              <a:solidFill>
                <a:srgbClr val="0033CC"/>
              </a:solidFill>
            </a:endParaRPr>
          </a:p>
          <a:p>
            <a:r>
              <a:rPr lang="de-DE" sz="5400" b="1" i="1" dirty="0" smtClean="0">
                <a:solidFill>
                  <a:srgbClr val="0033CC"/>
                </a:solidFill>
              </a:rPr>
              <a:t>Wo </a:t>
            </a:r>
            <a:r>
              <a:rPr lang="de-DE" sz="54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5400" b="1" i="1" dirty="0" smtClean="0">
                <a:solidFill>
                  <a:srgbClr val="0033CC"/>
                </a:solidFill>
              </a:rPr>
              <a:t>? – Где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rgbClr val="0033CC"/>
                </a:solidFill>
              </a:rPr>
              <a:t>живёшь?</a:t>
            </a:r>
          </a:p>
          <a:p>
            <a:r>
              <a:rPr lang="de-DE" sz="54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Lernt</a:t>
            </a:r>
            <a:r>
              <a:rPr lang="de-DE" sz="5400" b="1" i="1" dirty="0" smtClean="0">
                <a:solidFill>
                  <a:srgbClr val="0033CC"/>
                </a:solidFill>
              </a:rPr>
              <a:t> </a:t>
            </a:r>
            <a:r>
              <a:rPr lang="de-DE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ru-RU" sz="5400" b="1" i="1" dirty="0" smtClean="0">
                <a:solidFill>
                  <a:srgbClr val="0033CC"/>
                </a:solidFill>
              </a:rPr>
              <a:t>? –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5400" b="1" i="1" dirty="0" smtClean="0">
                <a:solidFill>
                  <a:srgbClr val="0033CC"/>
                </a:solidFill>
              </a:rPr>
              <a:t> учится?</a:t>
            </a:r>
            <a:endParaRPr lang="ru-RU" sz="5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er? Malt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er? Steht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er? Springt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er? Geht er?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786" y="3357562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Schreibt-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>
            <a:hlinkClick r:id="" action="ppaction://noaction">
              <a:snd r:embed="rId2" name="Lied-Schreibt-er.wav"/>
            </a:hlinkClick>
          </p:cNvPr>
          <p:cNvSpPr>
            <a:spLocks noChangeArrowheads="1"/>
          </p:cNvSpPr>
          <p:nvPr/>
        </p:nvSpPr>
        <p:spPr bwMode="auto">
          <a:xfrm>
            <a:off x="4524364" y="1214422"/>
            <a:ext cx="766763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Schreibt er? Malt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Sitzt er? Steht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Singt er? Springt er?</a:t>
            </a:r>
          </a:p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8000"/>
                </a:solidFill>
                <a:cs typeface="Arial" pitchFamily="34" charset="0"/>
              </a:rPr>
              <a:t>Kommt er? Geht er?</a:t>
            </a:r>
            <a:endParaRPr lang="de-DE" altLang="ru-RU" sz="5400" b="1" i="1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3" name="Рисунок 12" descr="boy-wr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12" y="1"/>
            <a:ext cx="1571636" cy="1573898"/>
          </a:xfrm>
          <a:prstGeom prst="rect">
            <a:avLst/>
          </a:prstGeom>
        </p:spPr>
      </p:pic>
      <p:pic>
        <p:nvPicPr>
          <p:cNvPr id="16" name="Рисунок 15" descr="boy-pain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2662" y="0"/>
            <a:ext cx="1357322" cy="1643196"/>
          </a:xfrm>
          <a:prstGeom prst="rect">
            <a:avLst/>
          </a:prstGeom>
        </p:spPr>
      </p:pic>
      <p:pic>
        <p:nvPicPr>
          <p:cNvPr id="27" name="Рисунок 26" descr="boy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2662" y="1785926"/>
            <a:ext cx="1058535" cy="1455053"/>
          </a:xfrm>
          <a:prstGeom prst="rect">
            <a:avLst/>
          </a:prstGeom>
        </p:spPr>
      </p:pic>
      <p:pic>
        <p:nvPicPr>
          <p:cNvPr id="28" name="Рисунок 27" descr="boy-on-cha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464" y="1643050"/>
            <a:ext cx="1142784" cy="1676363"/>
          </a:xfrm>
          <a:prstGeom prst="rect">
            <a:avLst/>
          </a:prstGeom>
        </p:spPr>
      </p:pic>
      <p:pic>
        <p:nvPicPr>
          <p:cNvPr id="29" name="Рисунок 28" descr="boy-jump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09786" y="3357562"/>
            <a:ext cx="1253961" cy="1733377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150" y="5109902"/>
            <a:ext cx="1656432" cy="17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4100" y="5125654"/>
            <a:ext cx="1631059" cy="17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 descr="boy sing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464" y="3357562"/>
            <a:ext cx="1250876" cy="16298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24364" cy="68580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d-Schreibt-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519</Words>
  <Application>Microsoft Office PowerPoint</Application>
  <PresentationFormat>Произвольный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1057</cp:revision>
  <dcterms:created xsi:type="dcterms:W3CDTF">2011-12-20T18:06:18Z</dcterms:created>
  <dcterms:modified xsi:type="dcterms:W3CDTF">2022-07-18T13:37:01Z</dcterms:modified>
</cp:coreProperties>
</file>